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59" r:id="rId6"/>
    <p:sldId id="270" r:id="rId7"/>
    <p:sldId id="271" r:id="rId8"/>
    <p:sldId id="273" r:id="rId9"/>
    <p:sldId id="263" r:id="rId10"/>
    <p:sldId id="268" r:id="rId11"/>
    <p:sldId id="264" r:id="rId12"/>
    <p:sldId id="267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4"/>
    <p:restoredTop sz="96180"/>
  </p:normalViewPr>
  <p:slideViewPr>
    <p:cSldViewPr snapToGrid="0" snapToObjects="1">
      <p:cViewPr varScale="1">
        <p:scale>
          <a:sx n="141" d="100"/>
          <a:sy n="141" d="100"/>
        </p:scale>
        <p:origin x="2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FA136-1A52-9747-B05C-23DF7CBD4AE5}" type="datetimeFigureOut">
              <a:rPr lang="en-US" smtClean="0"/>
              <a:t>4/26/21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68A4B-5F3E-604E-ADA2-9044AF02D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214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GRE -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Generic routing encapsulation (GRE) is a virtual point to point link that encapsulates data traffic in a tunnel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68A4B-5F3E-604E-ADA2-9044AF02D6E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5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4/14/21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39AB9-6E5E-1C4B-B6F8-9F70BD203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Servers, databases and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C927C-7F6D-4C43-8474-C6D48E5EF9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27/04/2021</a:t>
            </a:r>
          </a:p>
        </p:txBody>
      </p:sp>
    </p:spTree>
    <p:extLst>
      <p:ext uri="{BB962C8B-B14F-4D97-AF65-F5344CB8AC3E}">
        <p14:creationId xmlns:p14="http://schemas.microsoft.com/office/powerpoint/2010/main" val="2081827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5A9A1-EBFF-A341-B49D-96F900AD0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D87FA-DD27-4B4B-88CA-DAC16274E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All </a:t>
            </a:r>
            <a:r>
              <a:rPr lang="en-GB" dirty="0" err="1"/>
              <a:t>Viglen</a:t>
            </a:r>
            <a:r>
              <a:rPr lang="en-GB" dirty="0"/>
              <a:t> built rack mounts running Ubuntu accessible via SSH</a:t>
            </a:r>
          </a:p>
          <a:p>
            <a:r>
              <a:rPr lang="en-GB" dirty="0"/>
              <a:t>Larder- 66TiB disk space (28 disks + cache disk + </a:t>
            </a:r>
            <a:r>
              <a:rPr lang="en-GB" dirty="0" err="1"/>
              <a:t>os</a:t>
            </a:r>
            <a:r>
              <a:rPr lang="en-GB" dirty="0"/>
              <a:t> disk + boot disk)</a:t>
            </a:r>
          </a:p>
          <a:p>
            <a:r>
              <a:rPr lang="en-GB" dirty="0"/>
              <a:t>Winston- All bioinformatics work</a:t>
            </a:r>
          </a:p>
          <a:p>
            <a:r>
              <a:rPr lang="en-GB" dirty="0"/>
              <a:t>Larder- All Storage</a:t>
            </a:r>
          </a:p>
          <a:p>
            <a:r>
              <a:rPr lang="en-GB" dirty="0"/>
              <a:t>Larder is mounted on Alfred and Winston - /base (larder:/larder/homes)</a:t>
            </a:r>
          </a:p>
          <a:p>
            <a:r>
              <a:rPr lang="en-GB" dirty="0"/>
              <a:t>All user home directories have a ‘work’ folder which is </a:t>
            </a:r>
            <a:r>
              <a:rPr lang="en-GB" dirty="0" err="1"/>
              <a:t>symlinked</a:t>
            </a:r>
            <a:r>
              <a:rPr lang="en-GB" dirty="0"/>
              <a:t> to the larder mounted directory</a:t>
            </a:r>
          </a:p>
          <a:p>
            <a:r>
              <a:rPr lang="en-GB" dirty="0"/>
              <a:t>All accessible over VPN, soon 2FA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8929C0E-48D9-574B-8210-82A7AE0CC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59" y="1293275"/>
            <a:ext cx="5889678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249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45E1C-E4AB-B34F-A5FE-3CE23A0A9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1776-CE77-E642-8407-E44A8B19BF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Few months ago, Alfred was compromised via brute force SSH attempts</a:t>
            </a:r>
          </a:p>
          <a:p>
            <a:r>
              <a:rPr lang="en-US" dirty="0"/>
              <a:t>Most likely by bots that were able to get in and use the processing power for bitcoin mining</a:t>
            </a:r>
          </a:p>
          <a:p>
            <a:r>
              <a:rPr lang="en-US" dirty="0"/>
              <a:t>CSD took it off the network.  </a:t>
            </a:r>
            <a:r>
              <a:rPr lang="en-US" dirty="0" err="1"/>
              <a:t>Genefriends</a:t>
            </a:r>
            <a:r>
              <a:rPr lang="en-US" dirty="0"/>
              <a:t> moved to the </a:t>
            </a:r>
            <a:r>
              <a:rPr lang="en-US" dirty="0" err="1"/>
              <a:t>Maglab</a:t>
            </a:r>
            <a:r>
              <a:rPr lang="en-US" dirty="0"/>
              <a:t> server</a:t>
            </a:r>
          </a:p>
          <a:p>
            <a:r>
              <a:rPr lang="en-US" dirty="0"/>
              <a:t>It was backed up on Larder (where everyone’s data is), wiped clean and Ubuntu 20.04 installed on Alfred</a:t>
            </a:r>
          </a:p>
          <a:p>
            <a:r>
              <a:rPr lang="en-US" dirty="0"/>
              <a:t>Winston was given it’s own external IP address and is the new gateway into the cluster while Alfred is being reinstated</a:t>
            </a:r>
          </a:p>
          <a:p>
            <a:r>
              <a:rPr lang="en-US" dirty="0"/>
              <a:t>Current status: Alfred is on campus, connected to a working external port and just needs to be re-integrated into the cluster by slowly moving the config files 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562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screenshot of a computer&#10;&#10;Description automatically generated">
            <a:extLst>
              <a:ext uri="{FF2B5EF4-FFF2-40B4-BE49-F238E27FC236}">
                <a16:creationId xmlns:a16="http://schemas.microsoft.com/office/drawing/2014/main" id="{454E58B4-20CF-4B4B-B5D7-DCB4261096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273" y="2332525"/>
            <a:ext cx="6393925" cy="3296210"/>
          </a:xfrm>
        </p:spPr>
      </p:pic>
      <p:pic>
        <p:nvPicPr>
          <p:cNvPr id="13" name="Picture 12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CBBA83D1-F006-F04C-A098-29A30D5EDD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970"/>
          <a:stretch/>
        </p:blipFill>
        <p:spPr>
          <a:xfrm>
            <a:off x="6680617" y="2025298"/>
            <a:ext cx="5026717" cy="39106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7F0578-C242-184D-881B-ABF30CB87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42008"/>
            <a:ext cx="7729728" cy="1188720"/>
          </a:xfrm>
        </p:spPr>
        <p:txBody>
          <a:bodyPr/>
          <a:lstStyle/>
          <a:p>
            <a:r>
              <a:rPr lang="en-US" dirty="0"/>
              <a:t>YouTube channel</a:t>
            </a:r>
          </a:p>
        </p:txBody>
      </p:sp>
    </p:spTree>
    <p:extLst>
      <p:ext uri="{BB962C8B-B14F-4D97-AF65-F5344CB8AC3E}">
        <p14:creationId xmlns:p14="http://schemas.microsoft.com/office/powerpoint/2010/main" val="1979998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69784-AF69-3A40-A0C7-B55E1AC20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pic>
        <p:nvPicPr>
          <p:cNvPr id="5" name="Content Placeholder 4" descr="A picture containing person&#10;&#10;Description automatically generated">
            <a:extLst>
              <a:ext uri="{FF2B5EF4-FFF2-40B4-BE49-F238E27FC236}">
                <a16:creationId xmlns:a16="http://schemas.microsoft.com/office/drawing/2014/main" id="{5F0BEF32-EC3C-D548-AB9F-4E96EAC77D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3952070" y="2797830"/>
            <a:ext cx="3858640" cy="3107462"/>
          </a:xfrm>
        </p:spPr>
      </p:pic>
    </p:spTree>
    <p:extLst>
      <p:ext uri="{BB962C8B-B14F-4D97-AF65-F5344CB8AC3E}">
        <p14:creationId xmlns:p14="http://schemas.microsoft.com/office/powerpoint/2010/main" val="3147974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E9D2-E8A2-624D-A546-F67CFC8E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Hagrr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E0E91-47F0-E64A-88AE-F4141C4DB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HAGR utilizes 6 main MySQL databases – </a:t>
            </a:r>
            <a:r>
              <a:rPr lang="en-US" dirty="0" err="1"/>
              <a:t>DrugAge</a:t>
            </a:r>
            <a:r>
              <a:rPr lang="en-US" dirty="0"/>
              <a:t>, </a:t>
            </a:r>
            <a:r>
              <a:rPr lang="en-US" dirty="0" err="1"/>
              <a:t>AnAge</a:t>
            </a:r>
            <a:r>
              <a:rPr lang="en-US" dirty="0"/>
              <a:t>, </a:t>
            </a:r>
            <a:r>
              <a:rPr lang="en-US" dirty="0" err="1"/>
              <a:t>GenAgeHuman</a:t>
            </a:r>
            <a:r>
              <a:rPr lang="en-US" dirty="0"/>
              <a:t>, </a:t>
            </a:r>
            <a:r>
              <a:rPr lang="en-US" dirty="0" err="1"/>
              <a:t>GenAgeModel</a:t>
            </a:r>
            <a:r>
              <a:rPr lang="en-US" dirty="0"/>
              <a:t>, </a:t>
            </a:r>
            <a:r>
              <a:rPr lang="en-US" dirty="0" err="1"/>
              <a:t>CellAge</a:t>
            </a:r>
            <a:r>
              <a:rPr lang="en-US" dirty="0"/>
              <a:t> and </a:t>
            </a:r>
            <a:r>
              <a:rPr lang="en-US" dirty="0" err="1"/>
              <a:t>GenDR</a:t>
            </a:r>
            <a:endParaRPr lang="en-US" dirty="0"/>
          </a:p>
          <a:p>
            <a:r>
              <a:rPr lang="en-US" dirty="0"/>
              <a:t>Currently, users can download data from the various databases by downloading csv files directly from the website</a:t>
            </a:r>
          </a:p>
          <a:p>
            <a:r>
              <a:rPr lang="en-US" dirty="0"/>
              <a:t>This is fine, but:</a:t>
            </a:r>
          </a:p>
          <a:p>
            <a:pPr lvl="1"/>
            <a:r>
              <a:rPr lang="en-US" dirty="0"/>
              <a:t>The csv file is a truncated table which might not have all the columns and information the user needs</a:t>
            </a:r>
          </a:p>
          <a:p>
            <a:pPr lvl="1"/>
            <a:r>
              <a:rPr lang="en-US" dirty="0"/>
              <a:t>It would be nice for bioinformaticians to access the full datasets programmatically and easily integrate the data into their analysis/pipelines</a:t>
            </a:r>
          </a:p>
        </p:txBody>
      </p:sp>
    </p:spTree>
    <p:extLst>
      <p:ext uri="{BB962C8B-B14F-4D97-AF65-F5344CB8AC3E}">
        <p14:creationId xmlns:p14="http://schemas.microsoft.com/office/powerpoint/2010/main" val="2034707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8900-9522-D947-BCA6-6B56EB72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Hagrr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722B9-CAF1-A74A-9CD4-8DFC2D758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HAGRR is an R data package built </a:t>
            </a:r>
            <a:r>
              <a:rPr lang="en-US" dirty="0">
                <a:solidFill>
                  <a:schemeClr val="tx1"/>
                </a:solidFill>
              </a:rPr>
              <a:t>specifically</a:t>
            </a:r>
            <a:r>
              <a:rPr lang="en-US" dirty="0"/>
              <a:t> to share these datasets with the R community</a:t>
            </a:r>
          </a:p>
          <a:p>
            <a:r>
              <a:rPr lang="en-US" dirty="0"/>
              <a:t>The code is currently on GitHub and available for users to download</a:t>
            </a:r>
          </a:p>
          <a:p>
            <a:r>
              <a:rPr lang="en-US" dirty="0"/>
              <a:t>At the moment the full datasets for </a:t>
            </a:r>
            <a:r>
              <a:rPr lang="en-US" dirty="0" err="1"/>
              <a:t>CellAge</a:t>
            </a:r>
            <a:r>
              <a:rPr lang="en-US" dirty="0"/>
              <a:t>, </a:t>
            </a:r>
            <a:r>
              <a:rPr lang="en-US" dirty="0" err="1"/>
              <a:t>DrugAge</a:t>
            </a:r>
            <a:r>
              <a:rPr lang="en-US" dirty="0"/>
              <a:t> and </a:t>
            </a:r>
            <a:r>
              <a:rPr lang="en-US" dirty="0" err="1"/>
              <a:t>GenAge</a:t>
            </a:r>
            <a:r>
              <a:rPr lang="en-US" dirty="0"/>
              <a:t> (human) are included in HAGRR</a:t>
            </a:r>
          </a:p>
          <a:p>
            <a:r>
              <a:rPr lang="en-US" dirty="0"/>
              <a:t>It allows R users to simply run remotes::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install_github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(”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maglab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/HAGRR"), </a:t>
            </a:r>
            <a:r>
              <a:rPr lang="en-US" dirty="0">
                <a:solidFill>
                  <a:schemeClr val="tx1"/>
                </a:solidFill>
              </a:rPr>
              <a:t>and have all the data ready for any scripts they wish to run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pPr marL="2286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463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87E0E-1993-5641-B1F4-097BC2CD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Hagrr</a:t>
            </a:r>
            <a:r>
              <a:rPr lang="en-US" dirty="0"/>
              <a:t>-development workflow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E11BD76-030F-FB41-9B74-95AE46BF8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4555" y="2482596"/>
            <a:ext cx="7974563" cy="2930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49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D571D-A077-BE46-BA75-2BF85E1EE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964692"/>
            <a:ext cx="3066937" cy="1188720"/>
          </a:xfrm>
        </p:spPr>
        <p:txBody>
          <a:bodyPr>
            <a:normAutofit/>
          </a:bodyPr>
          <a:lstStyle/>
          <a:p>
            <a:r>
              <a:rPr lang="en-US" dirty="0" err="1"/>
              <a:t>hagrr</a:t>
            </a:r>
            <a:endParaRPr lang="en-US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5DF5FC6D-CACF-4A32-B8B7-23C8FA21D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244" y="2638044"/>
            <a:ext cx="3063765" cy="326320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Raw data folder has csv files of the tables ~ </a:t>
            </a:r>
            <a:r>
              <a:rPr lang="en-US" b="1" dirty="0"/>
              <a:t>9 MB</a:t>
            </a:r>
            <a:r>
              <a:rPr lang="en-US" dirty="0"/>
              <a:t>. Can be cut down more – but reproducibility is important</a:t>
            </a:r>
          </a:p>
          <a:p>
            <a:r>
              <a:rPr lang="en-US" dirty="0"/>
              <a:t>Data folder has just the .</a:t>
            </a:r>
            <a:r>
              <a:rPr lang="en-US" dirty="0" err="1"/>
              <a:t>rda</a:t>
            </a:r>
            <a:r>
              <a:rPr lang="en-US" dirty="0"/>
              <a:t> files. – R is much faster at reading these files than csv files. ~ </a:t>
            </a:r>
            <a:r>
              <a:rPr lang="en-US" b="1" dirty="0"/>
              <a:t>200 KB</a:t>
            </a:r>
          </a:p>
          <a:p>
            <a:r>
              <a:rPr lang="en-US" dirty="0"/>
              <a:t>Documentation has description of each database, table and columns for users to reference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515FC82-3453-4CBE-8895-4CCFF33952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4182" y="964692"/>
            <a:ext cx="6885432" cy="4936558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5FD847B-65C0-4027-8DFC-70CB42451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802" y="1128683"/>
            <a:ext cx="6558192" cy="460857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11" descr="Diagram&#10;&#10;Description automatically generated">
            <a:extLst>
              <a:ext uri="{FF2B5EF4-FFF2-40B4-BE49-F238E27FC236}">
                <a16:creationId xmlns:a16="http://schemas.microsoft.com/office/drawing/2014/main" id="{5A99C439-1D13-A64B-8027-460EA1C13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3366" y="1977395"/>
            <a:ext cx="6227064" cy="2911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4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80040C5-340B-B141-A152-C0E84C56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364" y="899482"/>
            <a:ext cx="5066676" cy="5059035"/>
          </a:xfrm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9A7F401E-C70D-6D4B-A4A0-BD1D7BFE7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23" y="360754"/>
            <a:ext cx="2563318" cy="579798"/>
          </a:xfrm>
          <a:prstGeom prst="rect">
            <a:avLst/>
          </a:prstGeom>
        </p:spPr>
      </p:pic>
      <p:pic>
        <p:nvPicPr>
          <p:cNvPr id="13" name="Picture 1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49BA7E0-514C-764F-AF12-70352C36F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344" y="360754"/>
            <a:ext cx="6479656" cy="1025262"/>
          </a:xfrm>
          <a:prstGeom prst="rect">
            <a:avLst/>
          </a:prstGeom>
        </p:spPr>
      </p:pic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34E91CB-CDF9-C649-A632-8A73D22DE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233" y="1734734"/>
            <a:ext cx="4109785" cy="5123266"/>
          </a:xfrm>
          <a:prstGeom prst="rect">
            <a:avLst/>
          </a:prstGeom>
        </p:spPr>
      </p:pic>
      <p:pic>
        <p:nvPicPr>
          <p:cNvPr id="21" name="Picture 20" descr="A picture containing icon&#10;&#10;Description automatically generated">
            <a:extLst>
              <a:ext uri="{FF2B5EF4-FFF2-40B4-BE49-F238E27FC236}">
                <a16:creationId xmlns:a16="http://schemas.microsoft.com/office/drawing/2014/main" id="{87CCF4C0-0031-2C42-922A-85E893DEF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960" y="1695736"/>
            <a:ext cx="23622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053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115AA9E-7F12-D044-9686-6D6E5889F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2" y="324842"/>
            <a:ext cx="9936833" cy="59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926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798554-4895-2243-820A-6F2BA72FC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46" y="299023"/>
            <a:ext cx="9156887" cy="5750288"/>
          </a:xfrm>
        </p:spPr>
      </p:pic>
      <p:pic>
        <p:nvPicPr>
          <p:cNvPr id="6" name="Content Placeholder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4D0DD36-3741-EA44-BF5E-499F8D830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406" y="3981382"/>
            <a:ext cx="3447738" cy="2569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245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9D6C-732C-224C-897B-EE200768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Hagrr</a:t>
            </a:r>
            <a:r>
              <a:rPr lang="en-US" dirty="0"/>
              <a:t>- To-do and maintenance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45C1B-1D86-F044-8CBA-FE6A08CF75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Add </a:t>
            </a:r>
            <a:r>
              <a:rPr lang="en-GB" dirty="0" err="1"/>
              <a:t>AnAge</a:t>
            </a:r>
            <a:r>
              <a:rPr lang="en-GB" dirty="0"/>
              <a:t>, </a:t>
            </a:r>
            <a:r>
              <a:rPr lang="en-GB" dirty="0" err="1"/>
              <a:t>GenDR</a:t>
            </a:r>
            <a:r>
              <a:rPr lang="en-GB" dirty="0"/>
              <a:t> and </a:t>
            </a:r>
            <a:r>
              <a:rPr lang="en-GB" dirty="0" err="1"/>
              <a:t>GenAge</a:t>
            </a:r>
            <a:r>
              <a:rPr lang="en-GB" dirty="0"/>
              <a:t> model databases</a:t>
            </a:r>
          </a:p>
          <a:p>
            <a:r>
              <a:rPr lang="en-GB" dirty="0"/>
              <a:t>When we update the data in HAGR: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Add the new data to /data-raw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Run load script for the database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Update documentation and release notes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Build, test and Push to GitHub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When users re-install the package they will have the updates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253456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18142</TotalTime>
  <Words>507</Words>
  <Application>Microsoft Macintosh PowerPoint</Application>
  <PresentationFormat>Widescreen</PresentationFormat>
  <Paragraphs>48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Servers, databases and software</vt:lpstr>
      <vt:lpstr>Hagrr</vt:lpstr>
      <vt:lpstr>Hagrr</vt:lpstr>
      <vt:lpstr>Hagrr-development workflow</vt:lpstr>
      <vt:lpstr>hagrr</vt:lpstr>
      <vt:lpstr>PowerPoint Presentation</vt:lpstr>
      <vt:lpstr>PowerPoint Presentation</vt:lpstr>
      <vt:lpstr>PowerPoint Presentation</vt:lpstr>
      <vt:lpstr>Hagrr- To-do and maintenance</vt:lpstr>
      <vt:lpstr>Servers</vt:lpstr>
      <vt:lpstr>servers</vt:lpstr>
      <vt:lpstr>YouTube channel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Hagr and hack</dc:title>
  <dc:creator>Farooq, Zoya</dc:creator>
  <cp:lastModifiedBy>Farooq, Zoya</cp:lastModifiedBy>
  <cp:revision>28</cp:revision>
  <dcterms:created xsi:type="dcterms:W3CDTF">2021-04-14T18:48:01Z</dcterms:created>
  <dcterms:modified xsi:type="dcterms:W3CDTF">2021-04-27T09:10:30Z</dcterms:modified>
</cp:coreProperties>
</file>